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Dosis"/>
      <p:regular r:id="rId16"/>
      <p:bold r:id="rId17"/>
    </p:embeddedFont>
    <p:embeddedFont>
      <p:font typeface="Proxima Nova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Poppins"/>
      <p:regular r:id="rId26"/>
      <p:bold r:id="rId27"/>
      <p:italic r:id="rId28"/>
      <p:boldItalic r:id="rId29"/>
    </p:embeddedFont>
    <p:embeddedFont>
      <p:font typeface="Proxima Nova Semibold"/>
      <p:regular r:id="rId30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3" roundtripDataSignature="AMtx7mikETWfJERZkZlferERjghd+JXk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ProximaNova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Semibold-bold.fntdata"/><Relationship Id="rId30" Type="http://schemas.openxmlformats.org/officeDocument/2006/relationships/font" Target="fonts/ProximaNovaSemibold-regular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ProximaNovaSemibold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Dosis-bold.fntdata"/><Relationship Id="rId16" Type="http://schemas.openxmlformats.org/officeDocument/2006/relationships/font" Target="fonts/Dosis-regular.fntdata"/><Relationship Id="rId19" Type="http://schemas.openxmlformats.org/officeDocument/2006/relationships/font" Target="fonts/ProximaNova-bold.fntdata"/><Relationship Id="rId18" Type="http://schemas.openxmlformats.org/officeDocument/2006/relationships/font" Target="fonts/ProximaNov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1e4156f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1e4156f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c70346c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ec70346c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c70346c8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ec70346c8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c70346c8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ec70346c8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c70346c8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1ec70346c8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7"/>
          <p:cNvSpPr txBox="1"/>
          <p:nvPr>
            <p:ph type="ctrTitle"/>
          </p:nvPr>
        </p:nvSpPr>
        <p:spPr>
          <a:xfrm>
            <a:off x="997950" y="1201100"/>
            <a:ext cx="4677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4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37"/>
          <p:cNvSpPr txBox="1"/>
          <p:nvPr>
            <p:ph idx="1" type="subTitle"/>
          </p:nvPr>
        </p:nvSpPr>
        <p:spPr>
          <a:xfrm>
            <a:off x="997950" y="3394325"/>
            <a:ext cx="4677600" cy="548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" name="Google Shape;1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6725" y="3942425"/>
            <a:ext cx="44305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8176" y="971326"/>
            <a:ext cx="3067950" cy="27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9900" y="-181000"/>
            <a:ext cx="1383950" cy="11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8"/>
          <p:cNvSpPr txBox="1"/>
          <p:nvPr>
            <p:ph hasCustomPrompt="1" type="title"/>
          </p:nvPr>
        </p:nvSpPr>
        <p:spPr>
          <a:xfrm>
            <a:off x="1809150" y="1739763"/>
            <a:ext cx="55257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48"/>
          <p:cNvSpPr txBox="1"/>
          <p:nvPr>
            <p:ph idx="1" type="body"/>
          </p:nvPr>
        </p:nvSpPr>
        <p:spPr>
          <a:xfrm>
            <a:off x="2120550" y="2900038"/>
            <a:ext cx="4902900" cy="50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7650" y="3655950"/>
            <a:ext cx="4739175" cy="14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8"/>
          <p:cNvSpPr txBox="1"/>
          <p:nvPr>
            <p:ph idx="1" type="body"/>
          </p:nvPr>
        </p:nvSpPr>
        <p:spPr>
          <a:xfrm>
            <a:off x="717100" y="1708100"/>
            <a:ext cx="61359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2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8"/>
          <p:cNvSpPr txBox="1"/>
          <p:nvPr>
            <p:ph type="title"/>
          </p:nvPr>
        </p:nvSpPr>
        <p:spPr>
          <a:xfrm>
            <a:off x="717100" y="445025"/>
            <a:ext cx="6135900" cy="110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7" name="Google Shape;1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6979625" y="2715763"/>
            <a:ext cx="2030775" cy="16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9"/>
          <p:cNvSpPr txBox="1"/>
          <p:nvPr>
            <p:ph type="title"/>
          </p:nvPr>
        </p:nvSpPr>
        <p:spPr>
          <a:xfrm>
            <a:off x="717100" y="445025"/>
            <a:ext cx="7713600" cy="57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2"/>
          <p:cNvSpPr txBox="1"/>
          <p:nvPr>
            <p:ph type="title"/>
          </p:nvPr>
        </p:nvSpPr>
        <p:spPr>
          <a:xfrm>
            <a:off x="2527425" y="2712750"/>
            <a:ext cx="4602000" cy="588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" name="Google Shape;22;p42"/>
          <p:cNvSpPr txBox="1"/>
          <p:nvPr>
            <p:ph idx="1" type="subTitle"/>
          </p:nvPr>
        </p:nvSpPr>
        <p:spPr>
          <a:xfrm>
            <a:off x="2527575" y="3420875"/>
            <a:ext cx="46020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2"/>
          <p:cNvSpPr txBox="1"/>
          <p:nvPr>
            <p:ph idx="2" type="title"/>
          </p:nvPr>
        </p:nvSpPr>
        <p:spPr>
          <a:xfrm>
            <a:off x="2527575" y="1359925"/>
            <a:ext cx="1364100" cy="123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3"/>
          <p:cNvSpPr txBox="1"/>
          <p:nvPr>
            <p:ph type="title"/>
          </p:nvPr>
        </p:nvSpPr>
        <p:spPr>
          <a:xfrm>
            <a:off x="717100" y="445025"/>
            <a:ext cx="4062600" cy="57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" name="Google Shape;26;p43"/>
          <p:cNvSpPr txBox="1"/>
          <p:nvPr>
            <p:ph idx="1" type="subTitle"/>
          </p:nvPr>
        </p:nvSpPr>
        <p:spPr>
          <a:xfrm>
            <a:off x="1534750" y="2908475"/>
            <a:ext cx="22128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7" name="Google Shape;27;p43"/>
          <p:cNvSpPr txBox="1"/>
          <p:nvPr>
            <p:ph idx="2" type="subTitle"/>
          </p:nvPr>
        </p:nvSpPr>
        <p:spPr>
          <a:xfrm>
            <a:off x="1534750" y="3322199"/>
            <a:ext cx="22128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3"/>
          <p:cNvSpPr txBox="1"/>
          <p:nvPr>
            <p:ph idx="3" type="subTitle"/>
          </p:nvPr>
        </p:nvSpPr>
        <p:spPr>
          <a:xfrm>
            <a:off x="5396475" y="2908475"/>
            <a:ext cx="22128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9" name="Google Shape;29;p43"/>
          <p:cNvSpPr txBox="1"/>
          <p:nvPr>
            <p:ph idx="4" type="subTitle"/>
          </p:nvPr>
        </p:nvSpPr>
        <p:spPr>
          <a:xfrm>
            <a:off x="5396475" y="3322199"/>
            <a:ext cx="22128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0" name="Google Shape;3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5138525" y="0"/>
            <a:ext cx="4022324" cy="12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4"/>
          <p:cNvSpPr txBox="1"/>
          <p:nvPr>
            <p:ph type="title"/>
          </p:nvPr>
        </p:nvSpPr>
        <p:spPr>
          <a:xfrm>
            <a:off x="1058863" y="1254700"/>
            <a:ext cx="3882000" cy="1146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3" name="Google Shape;33;p44"/>
          <p:cNvSpPr txBox="1"/>
          <p:nvPr>
            <p:ph idx="1" type="subTitle"/>
          </p:nvPr>
        </p:nvSpPr>
        <p:spPr>
          <a:xfrm>
            <a:off x="1058875" y="2643500"/>
            <a:ext cx="38820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4" name="Google Shape;3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09625" y="3582500"/>
            <a:ext cx="2509375" cy="22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2600" y="3951975"/>
            <a:ext cx="1270608" cy="10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6025" y="-899400"/>
            <a:ext cx="2129675" cy="19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5"/>
          <p:cNvSpPr txBox="1"/>
          <p:nvPr>
            <p:ph type="ctrTitle"/>
          </p:nvPr>
        </p:nvSpPr>
        <p:spPr>
          <a:xfrm>
            <a:off x="2544450" y="1135150"/>
            <a:ext cx="4055100" cy="20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7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" name="Google Shape;39;p45"/>
          <p:cNvSpPr txBox="1"/>
          <p:nvPr>
            <p:ph idx="1" type="subTitle"/>
          </p:nvPr>
        </p:nvSpPr>
        <p:spPr>
          <a:xfrm>
            <a:off x="2544450" y="3468325"/>
            <a:ext cx="4055100" cy="692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0" name="Google Shape;4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119600" y="-154250"/>
            <a:ext cx="44305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3475" y="1821325"/>
            <a:ext cx="2119150" cy="17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850" y="3412175"/>
            <a:ext cx="1601675" cy="14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6"/>
          <p:cNvSpPr txBox="1"/>
          <p:nvPr>
            <p:ph type="title"/>
          </p:nvPr>
        </p:nvSpPr>
        <p:spPr>
          <a:xfrm>
            <a:off x="4245500" y="1013532"/>
            <a:ext cx="4181400" cy="64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5" name="Google Shape;45;p46"/>
          <p:cNvSpPr txBox="1"/>
          <p:nvPr>
            <p:ph idx="1" type="subTitle"/>
          </p:nvPr>
        </p:nvSpPr>
        <p:spPr>
          <a:xfrm>
            <a:off x="4245500" y="1837068"/>
            <a:ext cx="4181400" cy="22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7"/>
          <p:cNvSpPr txBox="1"/>
          <p:nvPr>
            <p:ph idx="1" type="body"/>
          </p:nvPr>
        </p:nvSpPr>
        <p:spPr>
          <a:xfrm>
            <a:off x="4654175" y="541075"/>
            <a:ext cx="3772800" cy="1217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3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717100" y="445025"/>
            <a:ext cx="770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b="1" i="0" sz="3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b="1" i="0" sz="3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b="1" i="0" sz="3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b="1" i="0" sz="3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b="1" i="0" sz="3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b="1" i="0" sz="3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b="1" i="0" sz="3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b="1" i="0" sz="3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b="1" i="0" sz="3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717100" y="1152475"/>
            <a:ext cx="7709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b="0" i="0" sz="1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0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55" name="Google Shape;55;p40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blog.roboflow.com/whats-new-in-yolov8/" TargetMode="External"/><Relationship Id="rId4" Type="http://schemas.openxmlformats.org/officeDocument/2006/relationships/hyperlink" Target="https://www.jpl.nasa.gov/images" TargetMode="External"/><Relationship Id="rId5" Type="http://schemas.openxmlformats.org/officeDocument/2006/relationships/hyperlink" Target="https://esahubble.org/images/" TargetMode="External"/><Relationship Id="rId6" Type="http://schemas.openxmlformats.org/officeDocument/2006/relationships/hyperlink" Target="https://github.com/ultralytics/ultralytics" TargetMode="External"/><Relationship Id="rId7" Type="http://schemas.openxmlformats.org/officeDocument/2006/relationships/hyperlink" Target="https://www.nasa.gov/gallery/chandra-x-ray-observator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"/>
          <p:cNvSpPr txBox="1"/>
          <p:nvPr>
            <p:ph type="ctrTitle"/>
          </p:nvPr>
        </p:nvSpPr>
        <p:spPr>
          <a:xfrm>
            <a:off x="997950" y="1201100"/>
            <a:ext cx="4677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YOLOv8</a:t>
            </a:r>
            <a:r>
              <a:rPr lang="en"/>
              <a:t> Black Hole detection</a:t>
            </a:r>
            <a:endParaRPr/>
          </a:p>
        </p:txBody>
      </p:sp>
      <p:sp>
        <p:nvSpPr>
          <p:cNvPr id="62" name="Google Shape;62;p1"/>
          <p:cNvSpPr txBox="1"/>
          <p:nvPr>
            <p:ph idx="1" type="subTitle"/>
          </p:nvPr>
        </p:nvSpPr>
        <p:spPr>
          <a:xfrm>
            <a:off x="997950" y="3394325"/>
            <a:ext cx="4677600" cy="548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By Juan Diaz, Ryan Nieraeth and Juan Rosas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1e4156f04_0_0"/>
          <p:cNvSpPr txBox="1"/>
          <p:nvPr>
            <p:ph idx="1" type="body"/>
          </p:nvPr>
        </p:nvSpPr>
        <p:spPr>
          <a:xfrm>
            <a:off x="717100" y="1708100"/>
            <a:ext cx="6135900" cy="28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YOLO (You Only Look Once) is an efficient detection algorithm and it's very fast making it great for real-time object detection. 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Also, it is very easy to port onto different hardware making it incomparable to similar products.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training is easier due to the decoupled classification and regression loss functionality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Used in: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Self driving cars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Agricultural Technology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Medical Imaging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Surveillance</a:t>
            </a:r>
            <a:endParaRPr/>
          </a:p>
        </p:txBody>
      </p:sp>
      <p:sp>
        <p:nvSpPr>
          <p:cNvPr id="68" name="Google Shape;68;g2a1e4156f04_0_0"/>
          <p:cNvSpPr txBox="1"/>
          <p:nvPr>
            <p:ph type="title"/>
          </p:nvPr>
        </p:nvSpPr>
        <p:spPr>
          <a:xfrm>
            <a:off x="717100" y="445025"/>
            <a:ext cx="6135900" cy="11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Yolo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>
            <p:ph type="title"/>
          </p:nvPr>
        </p:nvSpPr>
        <p:spPr>
          <a:xfrm>
            <a:off x="717100" y="445025"/>
            <a:ext cx="6135900" cy="110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About our project</a:t>
            </a:r>
            <a:endParaRPr/>
          </a:p>
        </p:txBody>
      </p:sp>
      <p:sp>
        <p:nvSpPr>
          <p:cNvPr id="74" name="Google Shape;74;p2"/>
          <p:cNvSpPr txBox="1"/>
          <p:nvPr>
            <p:ph idx="1" type="body"/>
          </p:nvPr>
        </p:nvSpPr>
        <p:spPr>
          <a:xfrm>
            <a:off x="717100" y="1708100"/>
            <a:ext cx="61359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Assigned black hole dataset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Obtained images from: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NASA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NASA-JPL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NASA-Chandra X-Ray Observatory @ Harvard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ESA/Hubble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Windows Performance Analyzer, a system profiler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YOLOv8m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c70346c8f_0_0"/>
          <p:cNvSpPr txBox="1"/>
          <p:nvPr>
            <p:ph idx="1" type="body"/>
          </p:nvPr>
        </p:nvSpPr>
        <p:spPr>
          <a:xfrm>
            <a:off x="717100" y="1708100"/>
            <a:ext cx="6135900" cy="28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developers offer generational changes and improvements to the model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Stems from the pytorch developments from YOLOv5 by Ultralytics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Higher accuracy than previous models and can be trained faster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More intuitive training</a:t>
            </a:r>
            <a:endParaRPr/>
          </a:p>
        </p:txBody>
      </p:sp>
      <p:sp>
        <p:nvSpPr>
          <p:cNvPr id="80" name="Google Shape;80;g1ec70346c8f_0_0"/>
          <p:cNvSpPr txBox="1"/>
          <p:nvPr>
            <p:ph type="title"/>
          </p:nvPr>
        </p:nvSpPr>
        <p:spPr>
          <a:xfrm>
            <a:off x="717100" y="445025"/>
            <a:ext cx="6135900" cy="11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YOLOv8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c70346c8f_0_14"/>
          <p:cNvSpPr txBox="1"/>
          <p:nvPr>
            <p:ph idx="1" type="body"/>
          </p:nvPr>
        </p:nvSpPr>
        <p:spPr>
          <a:xfrm>
            <a:off x="717100" y="1708100"/>
            <a:ext cx="6135900" cy="28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Gather the dataset from various sources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Train it using the detect mode in YOLO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Validate the data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Test on unseen data</a:t>
            </a:r>
            <a:endParaRPr/>
          </a:p>
        </p:txBody>
      </p:sp>
      <p:sp>
        <p:nvSpPr>
          <p:cNvPr id="86" name="Google Shape;86;g1ec70346c8f_0_14"/>
          <p:cNvSpPr txBox="1"/>
          <p:nvPr>
            <p:ph type="title"/>
          </p:nvPr>
        </p:nvSpPr>
        <p:spPr>
          <a:xfrm>
            <a:off x="717100" y="445025"/>
            <a:ext cx="6135900" cy="11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the model</a:t>
            </a:r>
            <a:endParaRPr/>
          </a:p>
        </p:txBody>
      </p:sp>
      <p:pic>
        <p:nvPicPr>
          <p:cNvPr id="87" name="Google Shape;87;g1ec70346c8f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75" y="2790475"/>
            <a:ext cx="1986202" cy="198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1ec70346c8f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400" y="2790475"/>
            <a:ext cx="1986202" cy="1986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c70346c8f_0_19"/>
          <p:cNvSpPr txBox="1"/>
          <p:nvPr>
            <p:ph idx="1" type="body"/>
          </p:nvPr>
        </p:nvSpPr>
        <p:spPr>
          <a:xfrm>
            <a:off x="717100" y="1708100"/>
            <a:ext cx="6135900" cy="28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1ec70346c8f_0_19"/>
          <p:cNvSpPr txBox="1"/>
          <p:nvPr>
            <p:ph type="title"/>
          </p:nvPr>
        </p:nvSpPr>
        <p:spPr>
          <a:xfrm>
            <a:off x="717100" y="445025"/>
            <a:ext cx="6135900" cy="11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Results</a:t>
            </a:r>
            <a:endParaRPr/>
          </a:p>
        </p:txBody>
      </p:sp>
      <p:pic>
        <p:nvPicPr>
          <p:cNvPr id="95" name="Google Shape;95;g1ec70346c8f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787" y="1678238"/>
            <a:ext cx="2920525" cy="29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2"/>
          <p:cNvSpPr txBox="1"/>
          <p:nvPr>
            <p:ph type="title"/>
          </p:nvPr>
        </p:nvSpPr>
        <p:spPr>
          <a:xfrm>
            <a:off x="521775" y="445025"/>
            <a:ext cx="7713600" cy="57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Benchmarks </a:t>
            </a:r>
            <a:endParaRPr/>
          </a:p>
        </p:txBody>
      </p:sp>
      <p:sp>
        <p:nvSpPr>
          <p:cNvPr id="101" name="Google Shape;101;p32"/>
          <p:cNvSpPr txBox="1"/>
          <p:nvPr/>
        </p:nvSpPr>
        <p:spPr>
          <a:xfrm>
            <a:off x="534550" y="1079925"/>
            <a:ext cx="7713600" cy="3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Processor Information</a:t>
            </a:r>
            <a:r>
              <a:rPr lang="en">
                <a:solidFill>
                  <a:schemeClr val="lt1"/>
                </a:solidFill>
              </a:rPr>
              <a:t>:			 Intel Core i5-8350U @ 1.70GHz	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Performance Metrics: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CPU Usage: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Average: 8.3%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Peak: 12.0%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Memory Usage: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Average: 89.3 MB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Peak: 110 MB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Power Usage: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Average: </a:t>
            </a:r>
            <a:r>
              <a:rPr lang="en">
                <a:solidFill>
                  <a:schemeClr val="lt1"/>
                </a:solidFill>
              </a:rPr>
              <a:t>3.99</a:t>
            </a:r>
            <a:r>
              <a:rPr lang="en">
                <a:solidFill>
                  <a:schemeClr val="lt1"/>
                </a:solidFill>
              </a:rPr>
              <a:t> mA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Max: </a:t>
            </a:r>
            <a:r>
              <a:rPr lang="en">
                <a:solidFill>
                  <a:schemeClr val="lt1"/>
                </a:solidFill>
              </a:rPr>
              <a:t>18.73</a:t>
            </a:r>
            <a:r>
              <a:rPr lang="en">
                <a:solidFill>
                  <a:schemeClr val="lt1"/>
                </a:solidFill>
              </a:rPr>
              <a:t> mA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Supply Input: 3V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I/O Activity: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Number of I/O Reads: </a:t>
            </a:r>
            <a:r>
              <a:rPr lang="en">
                <a:solidFill>
                  <a:schemeClr val="lt1"/>
                </a:solidFill>
              </a:rPr>
              <a:t>334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Number of I/O Writes: </a:t>
            </a:r>
            <a:r>
              <a:rPr lang="en">
                <a:solidFill>
                  <a:schemeClr val="lt1"/>
                </a:solidFill>
              </a:rPr>
              <a:t>168</a:t>
            </a:r>
            <a:endParaRPr sz="1200">
              <a:solidFill>
                <a:schemeClr val="lt1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*all results were found during the 24s runtime of YOLO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c70346c8f_0_9"/>
          <p:cNvSpPr txBox="1"/>
          <p:nvPr>
            <p:ph type="title"/>
          </p:nvPr>
        </p:nvSpPr>
        <p:spPr>
          <a:xfrm>
            <a:off x="521775" y="445025"/>
            <a:ext cx="7713600" cy="57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Benchmarks cont.</a:t>
            </a:r>
            <a:endParaRPr/>
          </a:p>
        </p:txBody>
      </p:sp>
      <p:sp>
        <p:nvSpPr>
          <p:cNvPr id="107" name="Google Shape;107;g1ec70346c8f_0_9"/>
          <p:cNvSpPr txBox="1"/>
          <p:nvPr/>
        </p:nvSpPr>
        <p:spPr>
          <a:xfrm>
            <a:off x="534550" y="1079925"/>
            <a:ext cx="7713600" cy="3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Processor Information</a:t>
            </a:r>
            <a:r>
              <a:rPr lang="en">
                <a:solidFill>
                  <a:schemeClr val="lt1"/>
                </a:solidFill>
              </a:rPr>
              <a:t>:			 Ryzen 5 5600u @ 2.30GHz	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Performance Metrics: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CPU Usage: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Average: 49.7%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Peak: 60.5%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Memory Usage: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5GB RAM used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Power Usage: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Average: 4.10 mA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Max: 15.32 mA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Supply Input: 3V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I/O Activity: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Number of I/O Reads: 77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Number of I/O Writes: 15</a:t>
            </a:r>
            <a:endParaRPr sz="1200">
              <a:solidFill>
                <a:schemeClr val="lt1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*all results were found during the 24s runtime of YOLO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5"/>
          <p:cNvSpPr txBox="1"/>
          <p:nvPr>
            <p:ph idx="4294967295" type="title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References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5"/>
          <p:cNvSpPr txBox="1"/>
          <p:nvPr>
            <p:ph idx="4294967295" type="body"/>
          </p:nvPr>
        </p:nvSpPr>
        <p:spPr>
          <a:xfrm>
            <a:off x="943675" y="1084204"/>
            <a:ext cx="7079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5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https://blog.roboflow.com/whats-new-in-yolov8/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https://www.jpl.nasa.gov/images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https://esahubble.org/images/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https://github.com/ultralytics/ultralytics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https://www.nasa.gov/gallery/chandra-x-ray-observatory/</a:t>
            </a:r>
            <a:endParaRPr sz="11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alistic Galaxy Consulting Toolkit Infographics by Slidesgo">
  <a:themeElements>
    <a:clrScheme name="Simple Light">
      <a:dk1>
        <a:srgbClr val="6204AF"/>
      </a:dk1>
      <a:lt1>
        <a:srgbClr val="FFFFFF"/>
      </a:lt1>
      <a:dk2>
        <a:srgbClr val="FF309A"/>
      </a:dk2>
      <a:lt2>
        <a:srgbClr val="2C256D"/>
      </a:lt2>
      <a:accent1>
        <a:srgbClr val="E80014"/>
      </a:accent1>
      <a:accent2>
        <a:srgbClr val="6CB8C7"/>
      </a:accent2>
      <a:accent3>
        <a:srgbClr val="1A0C4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